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2" r:id="rId2"/>
    <p:sldId id="263" r:id="rId3"/>
    <p:sldId id="265" r:id="rId4"/>
    <p:sldId id="256" r:id="rId5"/>
    <p:sldId id="257" r:id="rId6"/>
    <p:sldId id="258" r:id="rId7"/>
    <p:sldId id="259" r:id="rId8"/>
    <p:sldId id="288" r:id="rId9"/>
    <p:sldId id="289" r:id="rId10"/>
    <p:sldId id="260" r:id="rId11"/>
    <p:sldId id="261" r:id="rId12"/>
    <p:sldId id="280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8" r:id="rId24"/>
    <p:sldId id="279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-426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68157-B0B8-49BB-BAAA-84446AEDA92A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C409B-7A8F-461D-BF9A-F1802C2C34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3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C409B-7A8F-461D-BF9A-F1802C2C341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C409B-7A8F-461D-BF9A-F1802C2C341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C409B-7A8F-461D-BF9A-F1802C2C341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C409B-7A8F-461D-BF9A-F1802C2C341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" y="0"/>
            <a:ext cx="9829800" cy="6616700"/>
            <a:chOff x="685800" y="533400"/>
            <a:chExt cx="7441319" cy="5555225"/>
          </a:xfrm>
        </p:grpSpPr>
        <p:sp>
          <p:nvSpPr>
            <p:cNvPr id="3075" name="TextBox 3"/>
            <p:cNvSpPr txBox="1">
              <a:spLocks noChangeArrowheads="1"/>
            </p:cNvSpPr>
            <p:nvPr/>
          </p:nvSpPr>
          <p:spPr bwMode="auto">
            <a:xfrm>
              <a:off x="908613" y="2260707"/>
              <a:ext cx="2667000" cy="490953"/>
            </a:xfrm>
            <a:prstGeom prst="rect">
              <a:avLst/>
            </a:prstGeom>
            <a:gradFill rotWithShape="0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200" dirty="0" smtClean="0">
                  <a:latin typeface="Algerian" pitchFamily="82" charset="0"/>
                </a:rPr>
                <a:t>Lecture-1</a:t>
              </a:r>
              <a:endParaRPr lang="en-US" sz="3200" dirty="0">
                <a:latin typeface="Algerian" pitchFamily="8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56691" y="609372"/>
              <a:ext cx="3353857" cy="1007618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600" dirty="0">
                  <a:latin typeface="Algerian" pitchFamily="82" charset="0"/>
                </a:rPr>
                <a:t>SWITCHING THEORY AND LOGIC DESIGN</a:t>
              </a:r>
            </a:p>
          </p:txBody>
        </p:sp>
        <p:sp>
          <p:nvSpPr>
            <p:cNvPr id="3077" name="TextBox 5"/>
            <p:cNvSpPr txBox="1">
              <a:spLocks noChangeArrowheads="1"/>
            </p:cNvSpPr>
            <p:nvPr/>
          </p:nvSpPr>
          <p:spPr bwMode="auto">
            <a:xfrm>
              <a:off x="4250813" y="2196732"/>
              <a:ext cx="2885974" cy="594311"/>
            </a:xfrm>
            <a:prstGeom prst="rect">
              <a:avLst/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4000" dirty="0" smtClean="0">
                  <a:latin typeface="Algerian" pitchFamily="82" charset="0"/>
                </a:rPr>
                <a:t>UNIT-v</a:t>
              </a:r>
              <a:endParaRPr lang="en-US" sz="4000" dirty="0">
                <a:latin typeface="Algerian" pitchFamily="82" charset="0"/>
              </a:endParaRPr>
            </a:p>
          </p:txBody>
        </p:sp>
        <p:sp>
          <p:nvSpPr>
            <p:cNvPr id="3078" name="TextBox 6"/>
            <p:cNvSpPr txBox="1">
              <a:spLocks noChangeArrowheads="1"/>
            </p:cNvSpPr>
            <p:nvPr/>
          </p:nvSpPr>
          <p:spPr bwMode="auto">
            <a:xfrm>
              <a:off x="1735015" y="3352800"/>
              <a:ext cx="4982308" cy="542644"/>
            </a:xfrm>
            <a:prstGeom prst="rect">
              <a:avLst/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600" b="1" dirty="0" smtClean="0">
                  <a:latin typeface="Times New Roman" pitchFamily="18" charset="0"/>
                  <a:cs typeface="Times New Roman" pitchFamily="18" charset="0"/>
                </a:rPr>
                <a:t>Sequential Circuits-II</a:t>
              </a:r>
              <a:endParaRPr lang="en-US" sz="3600" dirty="0">
                <a:latin typeface="Algerian" pitchFamily="82" charset="0"/>
              </a:endParaRPr>
            </a:p>
          </p:txBody>
        </p:sp>
        <p:pic>
          <p:nvPicPr>
            <p:cNvPr id="3079" name="Picture 7" descr="snist autonomous 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533400"/>
              <a:ext cx="28956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0" name="TextBox 8"/>
            <p:cNvSpPr txBox="1">
              <a:spLocks noChangeArrowheads="1"/>
            </p:cNvSpPr>
            <p:nvPr/>
          </p:nvSpPr>
          <p:spPr bwMode="auto">
            <a:xfrm>
              <a:off x="964317" y="4495799"/>
              <a:ext cx="7162802" cy="13178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200" b="1" dirty="0" err="1" smtClean="0">
                  <a:latin typeface="Times New Roman" pitchFamily="18" charset="0"/>
                  <a:cs typeface="Times New Roman" pitchFamily="18" charset="0"/>
                </a:rPr>
                <a:t>P.Archana</a:t>
              </a: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endParaRPr lang="en-US" sz="3200" b="1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endParaRPr lang="en-US" sz="3200" dirty="0">
                <a:solidFill>
                  <a:srgbClr val="7030A0"/>
                </a:solidFill>
                <a:latin typeface="Algerian" pitchFamily="82" charset="0"/>
              </a:endParaRPr>
            </a:p>
            <a:p>
              <a:pPr algn="ctr"/>
              <a:endParaRPr lang="en-US" sz="3200" dirty="0">
                <a:solidFill>
                  <a:srgbClr val="7030A0"/>
                </a:solidFill>
                <a:latin typeface="Algerian" pitchFamily="82" charset="0"/>
              </a:endParaRPr>
            </a:p>
          </p:txBody>
        </p:sp>
        <p:sp>
          <p:nvSpPr>
            <p:cNvPr id="3081" name="TextBox 9"/>
            <p:cNvSpPr txBox="1">
              <a:spLocks noChangeArrowheads="1"/>
            </p:cNvSpPr>
            <p:nvPr/>
          </p:nvSpPr>
          <p:spPr bwMode="auto">
            <a:xfrm>
              <a:off x="2412604" y="5029200"/>
              <a:ext cx="4278924" cy="1059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 algn="ctr"/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BE(ECE), 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MTECH(ECE)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2800" dirty="0" smtClean="0">
                  <a:latin typeface="Times New Roman" pitchFamily="18" charset="0"/>
                  <a:cs typeface="Times New Roman" pitchFamily="18" charset="0"/>
                </a:rPr>
                <a:t>ASSIST.PROF</a:t>
              </a:r>
              <a:endParaRPr lang="en-US" sz="28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Dept of ECE</a:t>
              </a:r>
              <a:endParaRPr lang="en-US" sz="28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2-Bit Ripple Down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990599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2-bit up-counter counts in the order 0,1, 2, 3, 0, 1, ….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00,01,10,11,00,01….etc.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441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981200"/>
            <a:ext cx="43481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2-Bit Ripple up/down Counter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24384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Mode Signal “M” is required to chose direction of count.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When M=1 , Q1 transmitted to clock of FF2 so it acts like a up counter.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When M=0 , Q1’ transmitted to clock of FF2 so it acts like a down counter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0"/>
            <a:ext cx="830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Mod-10 Asynchronous Counter using T 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1"/>
            <a:ext cx="9144000" cy="2133599"/>
          </a:xfrm>
        </p:spPr>
        <p:txBody>
          <a:bodyPr/>
          <a:lstStyle/>
          <a:p>
            <a:r>
              <a:rPr lang="en-US" sz="2400" dirty="0" smtClean="0"/>
              <a:t>A Mod-10 counter is a decade counter. It is also called a BCD counter or divide-by-10 counter.</a:t>
            </a:r>
          </a:p>
          <a:p>
            <a:r>
              <a:rPr lang="en-US" sz="2400" dirty="0" smtClean="0"/>
              <a:t>It requires four FFs (the smallest value of “n” satisfying the condition  10 ≤ 2</a:t>
            </a:r>
            <a:r>
              <a:rPr lang="en-US" sz="2400" baseline="30000" dirty="0" smtClean="0"/>
              <a:t>n</a:t>
            </a:r>
            <a:r>
              <a:rPr lang="en-US" sz="2400" dirty="0" smtClean="0"/>
              <a:t> is  n=4). So there are  16 possible states ,out of which 10 are valid and remaining 6 are invalid.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71800"/>
            <a:ext cx="6248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2514600"/>
            <a:ext cx="2590799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Synchronous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6096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Design of Synchronous Counters.</a:t>
            </a:r>
          </a:p>
          <a:p>
            <a:pPr lvl="1"/>
            <a:r>
              <a:rPr lang="en-US" dirty="0" smtClean="0"/>
              <a:t> Number of flip-flops: Based on the description of the problem</a:t>
            </a:r>
          </a:p>
          <a:p>
            <a:pPr lvl="1"/>
            <a:r>
              <a:rPr lang="en-US" dirty="0" smtClean="0"/>
              <a:t> State Diagram: Draw the state diagram showing all the possible states.</a:t>
            </a:r>
          </a:p>
          <a:p>
            <a:pPr lvl="1"/>
            <a:r>
              <a:rPr lang="en-US" dirty="0" smtClean="0"/>
              <a:t> Choice of flip-flops and excitation table: Select the type of flip-flops to be used and write the excitation table.</a:t>
            </a:r>
          </a:p>
          <a:p>
            <a:pPr lvl="1"/>
            <a:r>
              <a:rPr lang="en-US" dirty="0" smtClean="0"/>
              <a:t> Minimal expressions for excitations: Obtain the Minimal expressions for the excitations of FFs using K-Map</a:t>
            </a:r>
          </a:p>
          <a:p>
            <a:pPr lvl="1"/>
            <a:r>
              <a:rPr lang="en-US" dirty="0" smtClean="0"/>
              <a:t> Logic Diagram: Draw the logic diagram based on the minimal expressions.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Synchronous 3-Bit up counter using J-K FF</a:t>
            </a:r>
            <a:endParaRPr lang="en-US" sz="3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9144000" cy="1676399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Step1: Determine number of Flip-Flops required: A 3-Bit counter requires three FFS.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Step2: Draw the state diagram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286000"/>
            <a:ext cx="44053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1"/>
            <a:ext cx="8229600" cy="1143000"/>
          </a:xfrm>
        </p:spPr>
        <p:txBody>
          <a:bodyPr/>
          <a:lstStyle/>
          <a:p>
            <a:r>
              <a:rPr lang="en-US" dirty="0" smtClean="0"/>
              <a:t>Step3: Select the type of flip-flops and draw the excitation table.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1219200"/>
            <a:ext cx="89630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Step4: obtain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minimal expressions using k-map.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09600"/>
            <a:ext cx="500062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9906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3581400"/>
            <a:ext cx="34575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Step4: obtain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minimal expressions using k-map.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5" y="609600"/>
            <a:ext cx="500062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838200"/>
            <a:ext cx="29241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429000"/>
            <a:ext cx="32861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Step4: obtain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minimal expressions using k-map.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5" y="609600"/>
            <a:ext cx="500062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762000"/>
            <a:ext cx="30384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3581400"/>
            <a:ext cx="36099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US" dirty="0" smtClean="0"/>
              <a:t>Step5: Draw the logic diagram.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60960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J3= Q1 Q2    K3= Q1 Q2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419600" y="59436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J2= Q1    K2= Q1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781800" y="54819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J1= 1    K1= 1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88" y="1266825"/>
            <a:ext cx="881062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914400"/>
          </a:xfrm>
        </p:spPr>
        <p:txBody>
          <a:bodyPr>
            <a:noAutofit/>
          </a:bodyPr>
          <a:lstStyle/>
          <a:p>
            <a:r>
              <a:rPr lang="en-US" sz="3400" b="1" dirty="0" smtClean="0">
                <a:latin typeface="Times New Roman" pitchFamily="18" charset="0"/>
                <a:cs typeface="Times New Roman" pitchFamily="18" charset="0"/>
              </a:rPr>
              <a:t>Review of 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Unit-4	: Sequential Circuits-I</a:t>
            </a:r>
            <a:endParaRPr lang="en-US" sz="3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990600" y="685800"/>
            <a:ext cx="7696428" cy="58674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Classification of sequential circuits (Synchronous, Asynchronous Pulse mode, and Level mode with examples)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Basic flip-flops-Triggering and excitation tables. 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Conversions of  flip flops. </a:t>
            </a:r>
          </a:p>
          <a:p>
            <a:pPr eaLnBrk="1" hangingPunct="1">
              <a:buFont typeface="Arial" charset="0"/>
              <a:buNone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Synchronous 3-bit down counter using T-FF</a:t>
            </a:r>
            <a:endParaRPr lang="en-US" sz="3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9144000" cy="1600199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Step1: Determine number of Flip-Flops required: A 3-Bit counter requires three FFS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Step2: Draw the state diagram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09800"/>
            <a:ext cx="59531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1"/>
            <a:ext cx="8229600" cy="1143000"/>
          </a:xfrm>
        </p:spPr>
        <p:txBody>
          <a:bodyPr/>
          <a:lstStyle/>
          <a:p>
            <a:r>
              <a:rPr lang="en-US" dirty="0" smtClean="0"/>
              <a:t>Step3: Select the type of flip-flops and draw the excitation table.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7737"/>
            <a:ext cx="8505825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Step4: obtain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minimal expressions using k-map.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089" y="838200"/>
            <a:ext cx="4557711" cy="560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609600"/>
            <a:ext cx="32480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2819400"/>
            <a:ext cx="345757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0" y="5029200"/>
            <a:ext cx="32480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US" dirty="0" smtClean="0"/>
              <a:t>Step5: Draw the logic diagram.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8839200" cy="4619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Ring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1"/>
            <a:ext cx="9144000" cy="2057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Q output of each stage is connected to the D input of next stage , but the Q output of last FF is connected back to the D input of the first FF such that the array of FFs is arranged in a ring therefore the name ring counter.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883920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"/>
            <a:ext cx="8229600" cy="3352799"/>
          </a:xfrm>
        </p:spPr>
        <p:txBody>
          <a:bodyPr>
            <a:normAutofit/>
          </a:bodyPr>
          <a:lstStyle/>
          <a:p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Only single 1 is in the register and is made to circulate around the register as long as clock pulses are applied.</a:t>
            </a:r>
          </a:p>
          <a:p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The number of distinct states in the ring counter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the mod of the ring counter is equal to the number of FFs used in the counter</a:t>
            </a:r>
          </a:p>
          <a:p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An n-bit ring counter can count only n-clock pulses, where as an ripple counter can count 2</a:t>
            </a:r>
            <a:r>
              <a:rPr lang="en-US" sz="2700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clock pulses.</a:t>
            </a:r>
          </a:p>
          <a:p>
            <a:endParaRPr lang="en-US" sz="2800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3276600"/>
            <a:ext cx="883919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1440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Twisted Ring Counter (Johnson Counter)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9144000" cy="2133599"/>
          </a:xfrm>
        </p:spPr>
        <p:txBody>
          <a:bodyPr/>
          <a:lstStyle/>
          <a:p>
            <a:r>
              <a:rPr lang="en-US" dirty="0" smtClean="0"/>
              <a:t>The counter is obtained by providing feedback from the inverted output of the last FF to the D input of the first FF. The Q output of each stage is connected to the D input of the next stage. 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4320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1539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886200"/>
            <a:ext cx="9144001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 smtClean="0"/>
              <a:t>Draw backs of Ring 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18288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Both types of ring counters suffer from </a:t>
            </a:r>
            <a:r>
              <a:rPr lang="en-US" sz="2800" dirty="0" err="1" smtClean="0"/>
              <a:t>probem</a:t>
            </a:r>
            <a:r>
              <a:rPr lang="en-US" sz="2800" dirty="0" smtClean="0"/>
              <a:t> of Lock-out </a:t>
            </a:r>
            <a:r>
              <a:rPr lang="en-US" sz="2800" dirty="0" err="1" smtClean="0"/>
              <a:t>i.e</a:t>
            </a:r>
            <a:r>
              <a:rPr lang="en-US" sz="2800" dirty="0" smtClean="0"/>
              <a:t> if the counter finds itself in an unused state .it will persist in moving from one unused state to another and will never find its way to a used state.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2743200"/>
            <a:ext cx="9096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Unit-5: Sequential Circuits-II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15000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 sequential circuit model. 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Asynchronous counters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Design of simple synchronous sequential circuits such as counters. 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Design of modulo-N counter, Ring counter, twisted ring counter. 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Shift registers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Applications: Design of 1010 sequence detector</a:t>
            </a:r>
          </a:p>
          <a:p>
            <a:pPr>
              <a:buFont typeface="Arial" charset="0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Counters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0198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Digital counter is a set of flip-flops whose states change in response to pulses applied at the input to the counter.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FFs are interconnected such that their combined state at any time is the binary equivalent of the total number of pulses that have occurred up to that time.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counter can also be used as a frequency divider to obtain waveforms with frequencies that are specific fractions of the clock frequency.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Applications: perform timing function as in digital watches, to create time delays, to produce non-sequential binary counts, to generate pulse trains.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84238"/>
          </a:xfrm>
        </p:spPr>
        <p:txBody>
          <a:bodyPr/>
          <a:lstStyle/>
          <a:p>
            <a:r>
              <a:rPr lang="en-US" dirty="0" smtClean="0"/>
              <a:t>Classification of 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991600" cy="5638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Counters are of two types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Asynchronous counters(Ripple counters):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FFs are not  made to change the states at exactly the same time.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asynchronous counter  is called ripple counter  because the transition of the first stage ripples  through  to the last stage.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are  also called as serial or series counters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counters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Synchronous counters: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Synchronous counters are clocked such that each FF in the counter is triggered at the same time.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Asynchronous </a:t>
            </a:r>
            <a:r>
              <a:rPr lang="en-US" dirty="0" err="1" smtClean="0"/>
              <a:t>vs</a:t>
            </a:r>
            <a:r>
              <a:rPr lang="en-US" dirty="0" smtClean="0"/>
              <a:t> Synchronous </a:t>
            </a:r>
            <a:r>
              <a:rPr lang="en-US" dirty="0" err="1" smtClean="0"/>
              <a:t>Conters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01"/>
            <a:ext cx="914399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84238"/>
          </a:xfrm>
        </p:spPr>
        <p:txBody>
          <a:bodyPr/>
          <a:lstStyle/>
          <a:p>
            <a:r>
              <a:rPr lang="en-US" dirty="0" smtClean="0"/>
              <a:t>2-bit Ripple up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943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2-bit up-counter counts in the order 0,1, 2, 3, 0, 1, ….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00,01,10,11,00,01….etc.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828800"/>
            <a:ext cx="4343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828800"/>
            <a:ext cx="4800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400" y="60198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(a) Logic Diagram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5943600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(a) Timing Diagram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7097"/>
            <a:ext cx="9144000" cy="464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29125"/>
            <a:ext cx="91440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828800"/>
            <a:ext cx="2743200" cy="239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685800"/>
            <a:ext cx="2743200" cy="239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919</Words>
  <Application>Microsoft Office PowerPoint</Application>
  <PresentationFormat>On-screen Show (4:3)</PresentationFormat>
  <Paragraphs>83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Review of  Unit-4 : Sequential Circuits-I</vt:lpstr>
      <vt:lpstr>Unit-5: Sequential Circuits-II </vt:lpstr>
      <vt:lpstr>Counters</vt:lpstr>
      <vt:lpstr>Classification of Counters</vt:lpstr>
      <vt:lpstr>Asynchronous vs Synchronous Conters</vt:lpstr>
      <vt:lpstr>2-bit Ripple up Counter</vt:lpstr>
      <vt:lpstr>PowerPoint Presentation</vt:lpstr>
      <vt:lpstr>PowerPoint Presentation</vt:lpstr>
      <vt:lpstr>2-Bit Ripple Down Counter</vt:lpstr>
      <vt:lpstr>2-Bit Ripple up/down Counter</vt:lpstr>
      <vt:lpstr>Mod-10 Asynchronous Counter using T FFS</vt:lpstr>
      <vt:lpstr>Synchronous Counter</vt:lpstr>
      <vt:lpstr>Synchronous 3-Bit up counter using J-K 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Synchronous 3-bit down counter using T-FF</vt:lpstr>
      <vt:lpstr>PowerPoint Presentation</vt:lpstr>
      <vt:lpstr>PowerPoint Presentation</vt:lpstr>
      <vt:lpstr>PowerPoint Presentation</vt:lpstr>
      <vt:lpstr>Ring Counter</vt:lpstr>
      <vt:lpstr>PowerPoint Presentation</vt:lpstr>
      <vt:lpstr>PowerPoint Presentation</vt:lpstr>
      <vt:lpstr>Twisted Ring Counter (Johnson Counter)</vt:lpstr>
      <vt:lpstr>PowerPoint Presentation</vt:lpstr>
      <vt:lpstr>Draw backs of Ring counters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Counters</dc:title>
  <dc:creator>Ramakrishna</dc:creator>
  <cp:lastModifiedBy>ADMIN</cp:lastModifiedBy>
  <cp:revision>114</cp:revision>
  <dcterms:created xsi:type="dcterms:W3CDTF">2006-08-16T00:00:00Z</dcterms:created>
  <dcterms:modified xsi:type="dcterms:W3CDTF">2023-06-21T22:35:18Z</dcterms:modified>
</cp:coreProperties>
</file>